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0" r:id="rId6"/>
    <p:sldId id="264" r:id="rId7"/>
    <p:sldId id="265" r:id="rId8"/>
    <p:sldId id="262" r:id="rId9"/>
    <p:sldId id="263" r:id="rId10"/>
    <p:sldId id="261" r:id="rId1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04"/>
  </p:normalViewPr>
  <p:slideViewPr>
    <p:cSldViewPr snapToGrid="0" snapToObjects="1">
      <p:cViewPr varScale="1">
        <p:scale>
          <a:sx n="26" d="100"/>
          <a:sy n="26" d="100"/>
        </p:scale>
        <p:origin x="1312" y="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r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Type a quote here.”"/>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949853" y="0"/>
            <a:ext cx="14904506" cy="9944100"/>
          </a:xfrm>
          <a:prstGeom prst="rect">
            <a:avLst/>
          </a:prstGeom>
        </p:spPr>
        <p:txBody>
          <a:bodyPr lIns="91439" tIns="45719" rIns="91439" bIns="45719" anchor="t">
            <a:noAutofit/>
          </a:bodyPr>
          <a:lstStyle/>
          <a:p>
            <a:endParaRPr dirty="0"/>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2088" y="289099"/>
            <a:ext cx="9753603" cy="6505789"/>
          </a:xfrm>
          <a:prstGeom prst="rect">
            <a:avLst/>
          </a:prstGeom>
        </p:spPr>
        <p:txBody>
          <a:bodyPr lIns="91439" tIns="45719" rIns="91439" bIns="45719" anchor="t">
            <a:noAutofit/>
          </a:bodyPr>
          <a:lstStyle/>
          <a:p>
            <a:endParaRPr dirty="0"/>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263775" y="613833"/>
            <a:ext cx="12401550" cy="8267701"/>
          </a:xfrm>
          <a:prstGeom prst="rect">
            <a:avLst/>
          </a:prstGeom>
        </p:spPr>
        <p:txBody>
          <a:bodyPr lIns="91439" tIns="45719" rIns="91439" bIns="45719" anchor="t">
            <a:noAutofit/>
          </a:bodyPr>
          <a:lstStyle/>
          <a:p>
            <a:endParaRPr dirty="0"/>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086225" y="2586566"/>
            <a:ext cx="9429750" cy="6286501"/>
          </a:xfrm>
          <a:prstGeom prst="rect">
            <a:avLst/>
          </a:prstGeom>
        </p:spPr>
        <p:txBody>
          <a:bodyPr lIns="91439" tIns="45719" rIns="91439" bIns="45719" anchor="t">
            <a:noAutofit/>
          </a:bodyPr>
          <a:lstStyle/>
          <a:p>
            <a:endParaRPr dirty="0"/>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rPr/>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9200"/>
            <a:ext cx="6054748" cy="4038600"/>
          </a:xfrm>
          <a:prstGeom prst="rect">
            <a:avLst/>
          </a:prstGeom>
        </p:spPr>
        <p:txBody>
          <a:bodyPr lIns="91439" tIns="45719" rIns="91439" bIns="45719" anchor="t">
            <a:noAutofit/>
          </a:bodyPr>
          <a:lstStyle/>
          <a:p>
            <a:endParaRPr dirty="0"/>
          </a:p>
        </p:txBody>
      </p:sp>
      <p:sp>
        <p:nvSpPr>
          <p:cNvPr id="84" name="Image"/>
          <p:cNvSpPr>
            <a:spLocks noGrp="1"/>
          </p:cNvSpPr>
          <p:nvPr>
            <p:ph type="pic" sz="quarter" idx="14"/>
          </p:nvPr>
        </p:nvSpPr>
        <p:spPr>
          <a:xfrm>
            <a:off x="6502400" y="889000"/>
            <a:ext cx="5867400" cy="3911601"/>
          </a:xfrm>
          <a:prstGeom prst="rect">
            <a:avLst/>
          </a:prstGeom>
        </p:spPr>
        <p:txBody>
          <a:bodyPr lIns="91439" tIns="45719" rIns="91439" bIns="45719" anchor="t">
            <a:noAutofit/>
          </a:bodyPr>
          <a:lstStyle/>
          <a:p>
            <a:endParaRPr dirty="0"/>
          </a:p>
        </p:txBody>
      </p:sp>
      <p:sp>
        <p:nvSpPr>
          <p:cNvPr id="85" name="Image"/>
          <p:cNvSpPr>
            <a:spLocks noGrp="1"/>
          </p:cNvSpPr>
          <p:nvPr>
            <p:ph type="pic" idx="15"/>
          </p:nvPr>
        </p:nvSpPr>
        <p:spPr>
          <a:xfrm>
            <a:off x="-2374900" y="889000"/>
            <a:ext cx="11982450" cy="7988300"/>
          </a:xfrm>
          <a:prstGeom prst="rect">
            <a:avLst/>
          </a:prstGeom>
        </p:spPr>
        <p:txBody>
          <a:bodyPr lIns="91439" tIns="45719" rIns="91439" bIns="45719" anchor="t">
            <a:noAutofit/>
          </a:bodyPr>
          <a:lstStyle/>
          <a:p>
            <a:endParaRPr dirty="0"/>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Screen Shot 2020-03-11 at 8.11.19 AM.png" descr="Screen Shot 2020-03-11 at 8.11.19 AM.png"/>
          <p:cNvPicPr>
            <a:picLocks noChangeAspect="1"/>
          </p:cNvPicPr>
          <p:nvPr/>
        </p:nvPicPr>
        <p:blipFill>
          <a:blip r:embed="rId2"/>
          <a:stretch>
            <a:fillRect/>
          </a:stretch>
        </p:blipFill>
        <p:spPr>
          <a:xfrm>
            <a:off x="0" y="1267844"/>
            <a:ext cx="13004800" cy="8665712"/>
          </a:xfrm>
          <a:prstGeom prst="rect">
            <a:avLst/>
          </a:prstGeom>
          <a:ln w="12700">
            <a:miter lim="400000"/>
          </a:ln>
        </p:spPr>
      </p:pic>
      <p:sp>
        <p:nvSpPr>
          <p:cNvPr id="120" name="Choosing Umbrella Reasons"/>
          <p:cNvSpPr txBox="1">
            <a:spLocks noGrp="1"/>
          </p:cNvSpPr>
          <p:nvPr>
            <p:ph type="ctrTitle"/>
          </p:nvPr>
        </p:nvSpPr>
        <p:spPr>
          <a:prstGeom prst="rect">
            <a:avLst/>
          </a:prstGeom>
        </p:spPr>
        <p:txBody>
          <a:bodyPr/>
          <a:lstStyle/>
          <a:p>
            <a:r>
              <a:rPr dirty="0"/>
              <a:t>Choosing Umbrella Reasons</a:t>
            </a:r>
          </a:p>
        </p:txBody>
      </p:sp>
      <p:sp>
        <p:nvSpPr>
          <p:cNvPr id="121" name="Hannah Russo"/>
          <p:cNvSpPr txBox="1">
            <a:spLocks noGrp="1"/>
          </p:cNvSpPr>
          <p:nvPr>
            <p:ph type="subTitle" sz="quarter" idx="1"/>
          </p:nvPr>
        </p:nvSpPr>
        <p:spPr>
          <a:prstGeom prst="rect">
            <a:avLst/>
          </a:prstGeom>
        </p:spPr>
        <p:txBody>
          <a:bodyPr/>
          <a:lstStyle/>
          <a:p>
            <a:r>
              <a:rPr dirty="0"/>
              <a:t>Hannah Russo</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Screen Shot 2020-03-11 at 8.11.19 AM.png" descr="Screen Shot 2020-03-11 at 8.11.19 AM.png"/>
          <p:cNvPicPr>
            <a:picLocks noChangeAspect="1"/>
          </p:cNvPicPr>
          <p:nvPr/>
        </p:nvPicPr>
        <p:blipFill>
          <a:blip r:embed="rId2"/>
          <a:stretch>
            <a:fillRect/>
          </a:stretch>
        </p:blipFill>
        <p:spPr>
          <a:xfrm>
            <a:off x="0" y="1401194"/>
            <a:ext cx="13004800" cy="8665712"/>
          </a:xfrm>
          <a:prstGeom prst="rect">
            <a:avLst/>
          </a:prstGeom>
          <a:ln w="12700">
            <a:miter lim="400000"/>
          </a:ln>
        </p:spPr>
      </p:pic>
      <p:sp>
        <p:nvSpPr>
          <p:cNvPr id="145" name="Double-click to edit"/>
          <p:cNvSpPr txBox="1">
            <a:spLocks noGrp="1"/>
          </p:cNvSpPr>
          <p:nvPr>
            <p:ph type="title"/>
          </p:nvPr>
        </p:nvSpPr>
        <p:spPr>
          <a:prstGeom prst="rect">
            <a:avLst/>
          </a:prstGeom>
        </p:spPr>
        <p:txBody>
          <a:bodyPr/>
          <a:lstStyle/>
          <a:p>
            <a:r>
              <a:rPr lang="en-US" dirty="0"/>
              <a:t>Final Product</a:t>
            </a:r>
            <a:endParaRPr dirty="0"/>
          </a:p>
        </p:txBody>
      </p:sp>
      <p:sp>
        <p:nvSpPr>
          <p:cNvPr id="146" name="Double-click to edit"/>
          <p:cNvSpPr txBox="1">
            <a:spLocks noGrp="1"/>
          </p:cNvSpPr>
          <p:nvPr>
            <p:ph type="body" sz="half" idx="1"/>
          </p:nvPr>
        </p:nvSpPr>
        <p:spPr>
          <a:prstGeom prst="rect">
            <a:avLst/>
          </a:prstGeom>
        </p:spPr>
        <p:txBody>
          <a:bodyPr/>
          <a:lstStyle/>
          <a:p>
            <a:r>
              <a:rPr lang="en-US" dirty="0"/>
              <a:t>When you put it all together you should find that your paper experiences vagueness in the initial introduction of your reasons/lenses but gets more specific with a similar context and theme as you begin writing. From this, flow begins to be established and is presented in the form of a well-written paper!</a:t>
            </a:r>
            <a:endParaRPr dirty="0"/>
          </a:p>
        </p:txBody>
      </p:sp>
      <p:pic>
        <p:nvPicPr>
          <p:cNvPr id="5" name="Picture Placeholder 4" descr="A close up of a sign&#10;&#10;Description automatically generated">
            <a:extLst>
              <a:ext uri="{FF2B5EF4-FFF2-40B4-BE49-F238E27FC236}">
                <a16:creationId xmlns:a16="http://schemas.microsoft.com/office/drawing/2014/main" id="{82B2971B-CD79-8646-B940-424ED1164C3A}"/>
              </a:ext>
            </a:extLst>
          </p:cNvPr>
          <p:cNvPicPr>
            <a:picLocks noGrp="1" noChangeAspect="1"/>
          </p:cNvPicPr>
          <p:nvPr>
            <p:ph type="pic" idx="13"/>
          </p:nvPr>
        </p:nvPicPr>
        <p:blipFill>
          <a:blip r:embed="rId3">
            <a:extLst>
              <a:ext uri="{28A0092B-C50C-407E-A947-70E740481C1C}">
                <a14:useLocalDpi xmlns:a14="http://schemas.microsoft.com/office/drawing/2010/main" val="0"/>
              </a:ext>
            </a:extLst>
          </a:blip>
          <a:srcRect l="7813" r="7813"/>
          <a:stretch>
            <a:fillRect/>
          </a:stretch>
        </p:blipFill>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Screen Shot 2020-03-11 at 8.11.19 AM.png" descr="Screen Shot 2020-03-11 at 8.11.19 AM.png"/>
          <p:cNvPicPr>
            <a:picLocks noChangeAspect="1"/>
          </p:cNvPicPr>
          <p:nvPr/>
        </p:nvPicPr>
        <p:blipFill>
          <a:blip r:embed="rId2"/>
          <a:stretch>
            <a:fillRect/>
          </a:stretch>
        </p:blipFill>
        <p:spPr>
          <a:xfrm>
            <a:off x="0" y="1401194"/>
            <a:ext cx="13004800" cy="8665712"/>
          </a:xfrm>
          <a:prstGeom prst="rect">
            <a:avLst/>
          </a:prstGeom>
          <a:ln w="12700">
            <a:miter lim="400000"/>
          </a:ln>
        </p:spPr>
      </p:pic>
      <p:sp>
        <p:nvSpPr>
          <p:cNvPr id="124" name="Umbrella = Vague"/>
          <p:cNvSpPr txBox="1">
            <a:spLocks noGrp="1"/>
          </p:cNvSpPr>
          <p:nvPr>
            <p:ph type="title"/>
          </p:nvPr>
        </p:nvSpPr>
        <p:spPr>
          <a:prstGeom prst="rect">
            <a:avLst/>
          </a:prstGeom>
        </p:spPr>
        <p:txBody>
          <a:bodyPr/>
          <a:lstStyle/>
          <a:p>
            <a:r>
              <a:rPr dirty="0"/>
              <a:t>Umbrella = Vague</a:t>
            </a:r>
          </a:p>
        </p:txBody>
      </p:sp>
      <p:sp>
        <p:nvSpPr>
          <p:cNvPr id="125" name="Double-click to edit"/>
          <p:cNvSpPr txBox="1">
            <a:spLocks noGrp="1"/>
          </p:cNvSpPr>
          <p:nvPr>
            <p:ph type="body" sz="half" idx="1"/>
          </p:nvPr>
        </p:nvSpPr>
        <p:spPr>
          <a:prstGeom prst="rect">
            <a:avLst/>
          </a:prstGeom>
        </p:spPr>
        <p:txBody>
          <a:bodyPr/>
          <a:lstStyle/>
          <a:p>
            <a:r>
              <a:rPr lang="en-US" dirty="0"/>
              <a:t>You want to find a reason that you can elaborate on with different sub-sections. </a:t>
            </a:r>
          </a:p>
          <a:p>
            <a:r>
              <a:rPr lang="en-US" dirty="0"/>
              <a:t>One of the best examples is design. Under the category of design, one could include fashion, interior, electrical, mechanical, etc.</a:t>
            </a:r>
            <a:endParaRPr dirty="0"/>
          </a:p>
        </p:txBody>
      </p:sp>
      <p:sp>
        <p:nvSpPr>
          <p:cNvPr id="126" name="☂️"/>
          <p:cNvSpPr txBox="1"/>
          <p:nvPr/>
        </p:nvSpPr>
        <p:spPr>
          <a:xfrm>
            <a:off x="7760841" y="3302000"/>
            <a:ext cx="3248918" cy="4864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8600"/>
            </a:lvl1pPr>
          </a:lstStyle>
          <a:p>
            <a:r>
              <a:rPr dirty="0"/>
              <a: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Screen Shot 2020-03-11 at 8.11.19 AM.png" descr="Screen Shot 2020-03-11 at 8.11.19 AM.png"/>
          <p:cNvPicPr>
            <a:picLocks noChangeAspect="1"/>
          </p:cNvPicPr>
          <p:nvPr/>
        </p:nvPicPr>
        <p:blipFill>
          <a:blip r:embed="rId2"/>
          <a:stretch>
            <a:fillRect/>
          </a:stretch>
        </p:blipFill>
        <p:spPr>
          <a:xfrm>
            <a:off x="0" y="1401194"/>
            <a:ext cx="13004800" cy="8665712"/>
          </a:xfrm>
          <a:prstGeom prst="rect">
            <a:avLst/>
          </a:prstGeom>
          <a:ln w="12700">
            <a:miter lim="400000"/>
          </a:ln>
        </p:spPr>
      </p:pic>
      <p:sp>
        <p:nvSpPr>
          <p:cNvPr id="129" name="Ladder = Similar"/>
          <p:cNvSpPr txBox="1">
            <a:spLocks noGrp="1"/>
          </p:cNvSpPr>
          <p:nvPr>
            <p:ph type="title"/>
          </p:nvPr>
        </p:nvSpPr>
        <p:spPr>
          <a:prstGeom prst="rect">
            <a:avLst/>
          </a:prstGeom>
        </p:spPr>
        <p:txBody>
          <a:bodyPr/>
          <a:lstStyle/>
          <a:p>
            <a:r>
              <a:rPr dirty="0"/>
              <a:t>Ladder = Similar</a:t>
            </a:r>
          </a:p>
        </p:txBody>
      </p:sp>
      <p:sp>
        <p:nvSpPr>
          <p:cNvPr id="130" name="Double-click to edit"/>
          <p:cNvSpPr txBox="1">
            <a:spLocks noGrp="1"/>
          </p:cNvSpPr>
          <p:nvPr>
            <p:ph type="body" sz="half" idx="1"/>
          </p:nvPr>
        </p:nvSpPr>
        <p:spPr>
          <a:prstGeom prst="rect">
            <a:avLst/>
          </a:prstGeom>
        </p:spPr>
        <p:txBody>
          <a:bodyPr/>
          <a:lstStyle/>
          <a:p>
            <a:r>
              <a:rPr lang="en-US" dirty="0"/>
              <a:t>These are reasons that are similar in every aspect because they branch off each other without differentiation.</a:t>
            </a:r>
          </a:p>
          <a:p>
            <a:r>
              <a:rPr lang="en-US" dirty="0"/>
              <a:t>One of the best examples is apples; Dr. C always says, “apples to apples.” If your reasons are purely apples (i.e. one reason is Honeycrisp, one is Fuji, one is Gala, etc.), you won’t find success in reasoning.</a:t>
            </a:r>
            <a:endParaRPr dirty="0"/>
          </a:p>
        </p:txBody>
      </p:sp>
      <p:pic>
        <p:nvPicPr>
          <p:cNvPr id="131" name="kindpng_985528.png" descr="kindpng_985528.png"/>
          <p:cNvPicPr>
            <a:picLocks noChangeAspect="1"/>
          </p:cNvPicPr>
          <p:nvPr/>
        </p:nvPicPr>
        <p:blipFill>
          <a:blip r:embed="rId3"/>
          <a:stretch>
            <a:fillRect/>
          </a:stretch>
        </p:blipFill>
        <p:spPr>
          <a:xfrm>
            <a:off x="7536602" y="2724543"/>
            <a:ext cx="3697395" cy="6019014"/>
          </a:xfrm>
          <a:prstGeom prst="rect">
            <a:avLst/>
          </a:prstGeom>
          <a:ln w="12700">
            <a:miter lim="400000"/>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Screen Shot 2020-03-11 at 8.11.19 AM.png" descr="Screen Shot 2020-03-11 at 8.11.19 AM.png"/>
          <p:cNvPicPr>
            <a:picLocks noChangeAspect="1"/>
          </p:cNvPicPr>
          <p:nvPr/>
        </p:nvPicPr>
        <p:blipFill>
          <a:blip r:embed="rId2"/>
          <a:stretch>
            <a:fillRect/>
          </a:stretch>
        </p:blipFill>
        <p:spPr>
          <a:xfrm>
            <a:off x="0" y="1401194"/>
            <a:ext cx="13004800" cy="8665712"/>
          </a:xfrm>
          <a:prstGeom prst="rect">
            <a:avLst/>
          </a:prstGeom>
          <a:ln w="12700">
            <a:miter lim="400000"/>
          </a:ln>
        </p:spPr>
      </p:pic>
      <p:sp>
        <p:nvSpPr>
          <p:cNvPr id="135" name="Double-click to edit"/>
          <p:cNvSpPr txBox="1">
            <a:spLocks noGrp="1"/>
          </p:cNvSpPr>
          <p:nvPr>
            <p:ph type="title"/>
          </p:nvPr>
        </p:nvSpPr>
        <p:spPr>
          <a:prstGeom prst="rect">
            <a:avLst/>
          </a:prstGeom>
        </p:spPr>
        <p:txBody>
          <a:bodyPr>
            <a:normAutofit fontScale="90000"/>
          </a:bodyPr>
          <a:lstStyle/>
          <a:p>
            <a:r>
              <a:rPr lang="en-US" dirty="0"/>
              <a:t>Apples-Apples Umbrella</a:t>
            </a:r>
            <a:endParaRPr dirty="0"/>
          </a:p>
        </p:txBody>
      </p:sp>
      <p:sp>
        <p:nvSpPr>
          <p:cNvPr id="136" name="Double-click to edit"/>
          <p:cNvSpPr txBox="1">
            <a:spLocks noGrp="1"/>
          </p:cNvSpPr>
          <p:nvPr>
            <p:ph type="body" sz="half" idx="1"/>
          </p:nvPr>
        </p:nvSpPr>
        <p:spPr>
          <a:prstGeom prst="rect">
            <a:avLst/>
          </a:prstGeom>
        </p:spPr>
        <p:txBody>
          <a:bodyPr/>
          <a:lstStyle/>
          <a:p>
            <a:r>
              <a:rPr lang="en-US" dirty="0"/>
              <a:t>Your reasons need to be similar in that they do not contradict one another, but they also need to be vague enough that there can be extensive research done underneath them so that you can produce a product that has a strong, continuous flow</a:t>
            </a:r>
            <a:endParaRPr dirty="0"/>
          </a:p>
        </p:txBody>
      </p:sp>
      <p:pic>
        <p:nvPicPr>
          <p:cNvPr id="2" name="Picture 1">
            <a:extLst>
              <a:ext uri="{FF2B5EF4-FFF2-40B4-BE49-F238E27FC236}">
                <a16:creationId xmlns:a16="http://schemas.microsoft.com/office/drawing/2014/main" id="{9DECB037-2700-5844-81D8-2EA1BBAE4DC0}"/>
              </a:ext>
            </a:extLst>
          </p:cNvPr>
          <p:cNvPicPr>
            <a:picLocks noChangeAspect="1"/>
          </p:cNvPicPr>
          <p:nvPr/>
        </p:nvPicPr>
        <p:blipFill>
          <a:blip r:embed="rId3"/>
          <a:stretch>
            <a:fillRect/>
          </a:stretch>
        </p:blipFill>
        <p:spPr>
          <a:xfrm>
            <a:off x="7959969" y="3903296"/>
            <a:ext cx="4229100" cy="3556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Screen Shot 2020-03-11 at 8.11.19 AM.png" descr="Screen Shot 2020-03-11 at 8.11.19 AM.png"/>
          <p:cNvPicPr>
            <a:picLocks noChangeAspect="1"/>
          </p:cNvPicPr>
          <p:nvPr/>
        </p:nvPicPr>
        <p:blipFill>
          <a:blip r:embed="rId2"/>
          <a:stretch>
            <a:fillRect/>
          </a:stretch>
        </p:blipFill>
        <p:spPr>
          <a:xfrm>
            <a:off x="0" y="1401194"/>
            <a:ext cx="13004800" cy="8665712"/>
          </a:xfrm>
          <a:prstGeom prst="rect">
            <a:avLst/>
          </a:prstGeom>
          <a:ln w="12700">
            <a:miter lim="400000"/>
          </a:ln>
        </p:spPr>
      </p:pic>
      <p:sp>
        <p:nvSpPr>
          <p:cNvPr id="140" name="Double-click to edit"/>
          <p:cNvSpPr txBox="1">
            <a:spLocks noGrp="1"/>
          </p:cNvSpPr>
          <p:nvPr>
            <p:ph type="title"/>
          </p:nvPr>
        </p:nvSpPr>
        <p:spPr>
          <a:prstGeom prst="rect">
            <a:avLst/>
          </a:prstGeom>
        </p:spPr>
        <p:txBody>
          <a:bodyPr/>
          <a:lstStyle/>
          <a:p>
            <a:r>
              <a:rPr lang="en-US" dirty="0"/>
              <a:t>Flow (like a river)</a:t>
            </a:r>
            <a:endParaRPr dirty="0"/>
          </a:p>
        </p:txBody>
      </p:sp>
      <p:sp>
        <p:nvSpPr>
          <p:cNvPr id="141" name="Double-click to edit"/>
          <p:cNvSpPr txBox="1">
            <a:spLocks noGrp="1"/>
          </p:cNvSpPr>
          <p:nvPr>
            <p:ph type="body" sz="half" idx="1"/>
          </p:nvPr>
        </p:nvSpPr>
        <p:spPr>
          <a:xfrm>
            <a:off x="952500" y="2215662"/>
            <a:ext cx="5549900" cy="7537938"/>
          </a:xfrm>
          <a:prstGeom prst="rect">
            <a:avLst/>
          </a:prstGeom>
        </p:spPr>
        <p:txBody>
          <a:bodyPr>
            <a:normAutofit fontScale="92500" lnSpcReduction="10000"/>
          </a:bodyPr>
          <a:lstStyle/>
          <a:p>
            <a:r>
              <a:rPr lang="en-US" dirty="0"/>
              <a:t>After choosing reasons that do not contradict one another but are also vague, the flow of them needs to be checked. If your reasons do not flow, neither will your paper.</a:t>
            </a:r>
          </a:p>
          <a:p>
            <a:r>
              <a:rPr lang="en-US" dirty="0"/>
              <a:t>One of the best ways to check it is to try and develop a conclusive sentence for each lens. The conclusive sentence should act as the beginning of a lead-in for your next lens.</a:t>
            </a:r>
          </a:p>
          <a:p>
            <a:r>
              <a:rPr lang="en-US" dirty="0"/>
              <a:t>e.g. Contradictory to what the social controversy may be for child marriage, the culture behind it may have a diverse understanding that has not originally been considered.</a:t>
            </a:r>
            <a:endParaRPr dirty="0"/>
          </a:p>
        </p:txBody>
      </p:sp>
      <p:pic>
        <p:nvPicPr>
          <p:cNvPr id="9" name="Picture Placeholder 8" descr="A picture containing drawing, cup&#10;&#10;Description automatically generated">
            <a:extLst>
              <a:ext uri="{FF2B5EF4-FFF2-40B4-BE49-F238E27FC236}">
                <a16:creationId xmlns:a16="http://schemas.microsoft.com/office/drawing/2014/main" id="{55D60230-C41C-6549-B461-E0A0C6EDC2D0}"/>
              </a:ext>
            </a:extLst>
          </p:cNvPr>
          <p:cNvPicPr>
            <a:picLocks noGrp="1" noChangeAspect="1"/>
          </p:cNvPicPr>
          <p:nvPr>
            <p:ph type="pic" idx="13"/>
          </p:nvPr>
        </p:nvPicPr>
        <p:blipFill>
          <a:blip r:embed="rId3">
            <a:extLst>
              <a:ext uri="{BEBA8EAE-BF5A-486C-A8C5-ECC9F3942E4B}">
                <a14:imgProps xmlns:a14="http://schemas.microsoft.com/office/drawing/2010/main">
                  <a14:imgLayer r:embed="rId4">
                    <a14:imgEffect>
                      <a14:backgroundRemoval t="9598" b="89474" l="18780" r="81829">
                        <a14:foregroundMark x1="31463" y1="77709" x2="31463" y2="77709"/>
                        <a14:foregroundMark x1="57195" y1="82663" x2="57195" y2="82663"/>
                        <a14:foregroundMark x1="75610" y1="71827" x2="75610" y2="71827"/>
                        <a14:foregroundMark x1="77317" y1="60372" x2="77317" y2="60372"/>
                        <a14:foregroundMark x1="79878" y1="59133" x2="79878" y2="59133"/>
                        <a14:foregroundMark x1="24878" y1="43653" x2="24878" y2="43653"/>
                        <a14:foregroundMark x1="21220" y1="43963" x2="21220" y2="43963"/>
                        <a14:foregroundMark x1="18902" y1="44272" x2="18902" y2="44272"/>
                        <a14:foregroundMark x1="20854" y1="46749" x2="20854" y2="46749"/>
                        <a14:foregroundMark x1="19512" y1="46440" x2="19512" y2="46440"/>
                        <a14:foregroundMark x1="28049" y1="36842" x2="28049" y2="36842"/>
                        <a14:foregroundMark x1="30610" y1="33437" x2="30610" y2="33437"/>
                        <a14:foregroundMark x1="50976" y1="45820" x2="61829" y2="47059"/>
                        <a14:foregroundMark x1="37439" y1="47678" x2="43902" y2="48297"/>
                        <a14:foregroundMark x1="43902" y1="48297" x2="46585" y2="47988"/>
                        <a14:foregroundMark x1="64878" y1="50774" x2="67073" y2="49845"/>
                        <a14:foregroundMark x1="67561" y1="51703" x2="67073" y2="50155"/>
                        <a14:foregroundMark x1="57927" y1="27245" x2="64756" y2="24149"/>
                        <a14:foregroundMark x1="64756" y1="24149" x2="68902" y2="26316"/>
                        <a14:foregroundMark x1="68902" y1="26316" x2="71098" y2="31889"/>
                        <a14:foregroundMark x1="71098" y1="31889" x2="72195" y2="37771"/>
                        <a14:foregroundMark x1="72439" y1="45511" x2="72683" y2="37461"/>
                        <a14:foregroundMark x1="72683" y1="37461" x2="71951" y2="28173"/>
                        <a14:foregroundMark x1="71951" y1="28173" x2="69878" y2="22601"/>
                        <a14:foregroundMark x1="69878" y1="22601" x2="65366" y2="17647"/>
                        <a14:foregroundMark x1="57805" y1="82353" x2="60854" y2="82353"/>
                        <a14:foregroundMark x1="60854" y1="82353" x2="68659" y2="79567"/>
                        <a14:foregroundMark x1="79756" y1="65944" x2="81829" y2="62848"/>
                        <a14:backgroundMark x1="9634" y1="58204" x2="9634" y2="58204"/>
                        <a14:backgroundMark x1="29024" y1="18266" x2="39878" y2="18576"/>
                        <a14:backgroundMark x1="56829" y1="17028" x2="34390" y2="15789"/>
                        <a14:backgroundMark x1="45000" y1="18576" x2="46341" y2="33127"/>
                      </a14:backgroundRemoval>
                    </a14:imgEffect>
                  </a14:imgLayer>
                </a14:imgProps>
              </a:ext>
              <a:ext uri="{28A0092B-C50C-407E-A947-70E740481C1C}">
                <a14:useLocalDpi xmlns:a14="http://schemas.microsoft.com/office/drawing/2010/main" val="0"/>
              </a:ext>
            </a:extLst>
          </a:blip>
          <a:srcRect l="20457" r="20457"/>
          <a:stretch>
            <a:fillRect/>
          </a:stretch>
        </p:blipFill>
        <p:spPr>
          <a:xfrm>
            <a:off x="6286500" y="3560194"/>
            <a:ext cx="6446960" cy="4297974"/>
          </a:xfr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creen Shot 2020-03-11 at 8.11.19 AM.png" descr="Screen Shot 2020-03-11 at 8.11.19 AM.png">
            <a:extLst>
              <a:ext uri="{FF2B5EF4-FFF2-40B4-BE49-F238E27FC236}">
                <a16:creationId xmlns:a16="http://schemas.microsoft.com/office/drawing/2014/main" id="{31D2C9E9-1C7F-994D-99D3-AC04AB463FC1}"/>
              </a:ext>
            </a:extLst>
          </p:cNvPr>
          <p:cNvPicPr>
            <a:picLocks noChangeAspect="1"/>
          </p:cNvPicPr>
          <p:nvPr/>
        </p:nvPicPr>
        <p:blipFill>
          <a:blip r:embed="rId2"/>
          <a:stretch>
            <a:fillRect/>
          </a:stretch>
        </p:blipFill>
        <p:spPr>
          <a:xfrm>
            <a:off x="0" y="1401194"/>
            <a:ext cx="13004800" cy="8665712"/>
          </a:xfrm>
          <a:prstGeom prst="rect">
            <a:avLst/>
          </a:prstGeom>
          <a:ln w="12700">
            <a:miter lim="400000"/>
          </a:ln>
        </p:spPr>
      </p:pic>
      <p:pic>
        <p:nvPicPr>
          <p:cNvPr id="7" name="Picture Placeholder 6" descr="A picture containing toy, doll&#10;&#10;Description automatically generated">
            <a:extLst>
              <a:ext uri="{FF2B5EF4-FFF2-40B4-BE49-F238E27FC236}">
                <a16:creationId xmlns:a16="http://schemas.microsoft.com/office/drawing/2014/main" id="{E23D4A44-4C75-C74E-8800-EFAF622DBFC7}"/>
              </a:ext>
            </a:extLst>
          </p:cNvPr>
          <p:cNvPicPr>
            <a:picLocks noGrp="1" noChangeAspect="1"/>
          </p:cNvPicPr>
          <p:nvPr>
            <p:ph type="pic" idx="13"/>
          </p:nvPr>
        </p:nvPicPr>
        <p:blipFill rotWithShape="1">
          <a:blip r:embed="rId3">
            <a:extLst>
              <a:ext uri="{28A0092B-C50C-407E-A947-70E740481C1C}">
                <a14:useLocalDpi xmlns:a14="http://schemas.microsoft.com/office/drawing/2010/main" val="0"/>
              </a:ext>
            </a:extLst>
          </a:blip>
          <a:srcRect t="3748" b="5228"/>
          <a:stretch/>
        </p:blipFill>
        <p:spPr>
          <a:xfrm>
            <a:off x="6402758" y="2856178"/>
            <a:ext cx="6323295" cy="5755744"/>
          </a:xfrm>
        </p:spPr>
      </p:pic>
      <p:sp>
        <p:nvSpPr>
          <p:cNvPr id="3" name="Title 2">
            <a:extLst>
              <a:ext uri="{FF2B5EF4-FFF2-40B4-BE49-F238E27FC236}">
                <a16:creationId xmlns:a16="http://schemas.microsoft.com/office/drawing/2014/main" id="{03BB698F-2C86-254E-84AE-EFE5B8AF9CC9}"/>
              </a:ext>
            </a:extLst>
          </p:cNvPr>
          <p:cNvSpPr>
            <a:spLocks noGrp="1"/>
          </p:cNvSpPr>
          <p:nvPr>
            <p:ph type="title"/>
          </p:nvPr>
        </p:nvSpPr>
        <p:spPr/>
        <p:txBody>
          <a:bodyPr/>
          <a:lstStyle/>
          <a:p>
            <a:r>
              <a:rPr lang="en-US" dirty="0"/>
              <a:t>Determining Experts</a:t>
            </a:r>
          </a:p>
        </p:txBody>
      </p:sp>
      <p:sp>
        <p:nvSpPr>
          <p:cNvPr id="4" name="Text Placeholder 3">
            <a:extLst>
              <a:ext uri="{FF2B5EF4-FFF2-40B4-BE49-F238E27FC236}">
                <a16:creationId xmlns:a16="http://schemas.microsoft.com/office/drawing/2014/main" id="{96B30DA3-5CDF-D745-B33F-7CDFE5236079}"/>
              </a:ext>
            </a:extLst>
          </p:cNvPr>
          <p:cNvSpPr>
            <a:spLocks noGrp="1"/>
          </p:cNvSpPr>
          <p:nvPr>
            <p:ph type="body" sz="half" idx="1"/>
          </p:nvPr>
        </p:nvSpPr>
        <p:spPr>
          <a:xfrm>
            <a:off x="952500" y="2268415"/>
            <a:ext cx="5334000" cy="7485185"/>
          </a:xfrm>
        </p:spPr>
        <p:txBody>
          <a:bodyPr>
            <a:normAutofit fontScale="92500"/>
          </a:bodyPr>
          <a:lstStyle/>
          <a:p>
            <a:r>
              <a:rPr lang="en-US" dirty="0"/>
              <a:t>Experts should be determined based on their credential in the given field you are discussing. </a:t>
            </a:r>
          </a:p>
          <a:p>
            <a:r>
              <a:rPr lang="en-US" dirty="0"/>
              <a:t>Multi-published authors with degrees based in your topic, researchers and research studies, as well as professionals (i.e. medics, pathologists, anthropologists, historians, etc.) are going to be the best at providing valid information relevant to your argument.</a:t>
            </a:r>
          </a:p>
          <a:p>
            <a:r>
              <a:rPr lang="en-US" dirty="0"/>
              <a:t>If discussing sports, be careful to not use opinionated pieces because it creates an unnecessary bias in your paper.</a:t>
            </a:r>
          </a:p>
        </p:txBody>
      </p:sp>
    </p:spTree>
    <p:extLst>
      <p:ext uri="{BB962C8B-B14F-4D97-AF65-F5344CB8AC3E}">
        <p14:creationId xmlns:p14="http://schemas.microsoft.com/office/powerpoint/2010/main" val="83792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creen Shot 2020-03-11 at 8.11.19 AM.png" descr="Screen Shot 2020-03-11 at 8.11.19 AM.png">
            <a:extLst>
              <a:ext uri="{FF2B5EF4-FFF2-40B4-BE49-F238E27FC236}">
                <a16:creationId xmlns:a16="http://schemas.microsoft.com/office/drawing/2014/main" id="{63EFE897-69A4-5D48-811C-E6EA59350397}"/>
              </a:ext>
            </a:extLst>
          </p:cNvPr>
          <p:cNvPicPr>
            <a:picLocks noChangeAspect="1"/>
          </p:cNvPicPr>
          <p:nvPr/>
        </p:nvPicPr>
        <p:blipFill>
          <a:blip r:embed="rId2"/>
          <a:stretch>
            <a:fillRect/>
          </a:stretch>
        </p:blipFill>
        <p:spPr>
          <a:xfrm>
            <a:off x="0" y="1401194"/>
            <a:ext cx="13004800" cy="8665712"/>
          </a:xfrm>
          <a:prstGeom prst="rect">
            <a:avLst/>
          </a:prstGeom>
          <a:ln w="12700">
            <a:miter lim="400000"/>
          </a:ln>
        </p:spPr>
      </p:pic>
      <p:sp>
        <p:nvSpPr>
          <p:cNvPr id="3" name="Title 2">
            <a:extLst>
              <a:ext uri="{FF2B5EF4-FFF2-40B4-BE49-F238E27FC236}">
                <a16:creationId xmlns:a16="http://schemas.microsoft.com/office/drawing/2014/main" id="{B0895974-67E8-854C-B0F3-2EFF505AE165}"/>
              </a:ext>
            </a:extLst>
          </p:cNvPr>
          <p:cNvSpPr>
            <a:spLocks noGrp="1"/>
          </p:cNvSpPr>
          <p:nvPr>
            <p:ph type="title"/>
          </p:nvPr>
        </p:nvSpPr>
        <p:spPr/>
        <p:txBody>
          <a:bodyPr/>
          <a:lstStyle/>
          <a:p>
            <a:r>
              <a:rPr lang="en-US" dirty="0"/>
              <a:t>Determining Argument</a:t>
            </a:r>
          </a:p>
        </p:txBody>
      </p:sp>
      <p:sp>
        <p:nvSpPr>
          <p:cNvPr id="4" name="Text Placeholder 3">
            <a:extLst>
              <a:ext uri="{FF2B5EF4-FFF2-40B4-BE49-F238E27FC236}">
                <a16:creationId xmlns:a16="http://schemas.microsoft.com/office/drawing/2014/main" id="{F47F82F4-ACD0-D646-9D17-9CDD537C4653}"/>
              </a:ext>
            </a:extLst>
          </p:cNvPr>
          <p:cNvSpPr>
            <a:spLocks noGrp="1"/>
          </p:cNvSpPr>
          <p:nvPr>
            <p:ph type="body" sz="half" idx="1"/>
          </p:nvPr>
        </p:nvSpPr>
        <p:spPr/>
        <p:txBody>
          <a:bodyPr/>
          <a:lstStyle/>
          <a:p>
            <a:r>
              <a:rPr lang="en-US" dirty="0"/>
              <a:t>Argument contains valid points supporting the side of the lens you are discussing. </a:t>
            </a:r>
          </a:p>
          <a:p>
            <a:r>
              <a:rPr lang="en-US" dirty="0"/>
              <a:t>It should not be evidence written as quotes, but outstanding key details paraphrased, followed by objective analysis and evaluation of content, with a precise and sound judgment.</a:t>
            </a:r>
          </a:p>
        </p:txBody>
      </p:sp>
      <p:pic>
        <p:nvPicPr>
          <p:cNvPr id="6" name="Picture 5">
            <a:extLst>
              <a:ext uri="{FF2B5EF4-FFF2-40B4-BE49-F238E27FC236}">
                <a16:creationId xmlns:a16="http://schemas.microsoft.com/office/drawing/2014/main" id="{6A6C424F-451C-E64F-918E-34995D79A516}"/>
              </a:ext>
            </a:extLst>
          </p:cNvPr>
          <p:cNvPicPr>
            <a:picLocks noChangeAspect="1"/>
          </p:cNvPicPr>
          <p:nvPr/>
        </p:nvPicPr>
        <p:blipFill>
          <a:blip r:embed="rId3"/>
          <a:stretch>
            <a:fillRect/>
          </a:stretch>
        </p:blipFill>
        <p:spPr>
          <a:xfrm>
            <a:off x="5855676" y="3928390"/>
            <a:ext cx="7149123" cy="3611320"/>
          </a:xfrm>
          <a:prstGeom prst="rect">
            <a:avLst/>
          </a:prstGeom>
        </p:spPr>
      </p:pic>
    </p:spTree>
    <p:extLst>
      <p:ext uri="{BB962C8B-B14F-4D97-AF65-F5344CB8AC3E}">
        <p14:creationId xmlns:p14="http://schemas.microsoft.com/office/powerpoint/2010/main" val="22628738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creen Shot 2020-03-11 at 8.11.19 AM.png" descr="Screen Shot 2020-03-11 at 8.11.19 AM.png">
            <a:extLst>
              <a:ext uri="{FF2B5EF4-FFF2-40B4-BE49-F238E27FC236}">
                <a16:creationId xmlns:a16="http://schemas.microsoft.com/office/drawing/2014/main" id="{643773E0-63B2-2B45-BD75-B8B0B19B1A12}"/>
              </a:ext>
            </a:extLst>
          </p:cNvPr>
          <p:cNvPicPr>
            <a:picLocks noChangeAspect="1"/>
          </p:cNvPicPr>
          <p:nvPr/>
        </p:nvPicPr>
        <p:blipFill>
          <a:blip r:embed="rId2"/>
          <a:stretch>
            <a:fillRect/>
          </a:stretch>
        </p:blipFill>
        <p:spPr>
          <a:xfrm>
            <a:off x="0" y="1401194"/>
            <a:ext cx="13004800" cy="8665712"/>
          </a:xfrm>
          <a:prstGeom prst="rect">
            <a:avLst/>
          </a:prstGeom>
          <a:ln w="12700">
            <a:miter lim="400000"/>
          </a:ln>
        </p:spPr>
      </p:pic>
      <p:pic>
        <p:nvPicPr>
          <p:cNvPr id="7" name="Picture Placeholder 6" descr="A close up of a sign&#10;&#10;Description automatically generated">
            <a:extLst>
              <a:ext uri="{FF2B5EF4-FFF2-40B4-BE49-F238E27FC236}">
                <a16:creationId xmlns:a16="http://schemas.microsoft.com/office/drawing/2014/main" id="{001F7107-9F5F-1E49-AD82-1929B0962159}"/>
              </a:ext>
            </a:extLst>
          </p:cNvPr>
          <p:cNvPicPr>
            <a:picLocks noGrp="1" noChangeAspect="1"/>
          </p:cNvPicPr>
          <p:nvPr>
            <p:ph type="pic" idx="13"/>
          </p:nvPr>
        </p:nvPicPr>
        <p:blipFill rotWithShape="1">
          <a:blip r:embed="rId3">
            <a:extLst>
              <a:ext uri="{28A0092B-C50C-407E-A947-70E740481C1C}">
                <a14:useLocalDpi xmlns:a14="http://schemas.microsoft.com/office/drawing/2010/main" val="0"/>
              </a:ext>
            </a:extLst>
          </a:blip>
          <a:srcRect l="-45599" t="-29796" r="-13211" b="-29729"/>
          <a:stretch/>
        </p:blipFill>
        <p:spPr>
          <a:xfrm>
            <a:off x="4086225" y="2180492"/>
            <a:ext cx="9429750" cy="7104185"/>
          </a:xfrm>
        </p:spPr>
      </p:pic>
      <p:sp>
        <p:nvSpPr>
          <p:cNvPr id="3" name="Title 2">
            <a:extLst>
              <a:ext uri="{FF2B5EF4-FFF2-40B4-BE49-F238E27FC236}">
                <a16:creationId xmlns:a16="http://schemas.microsoft.com/office/drawing/2014/main" id="{05BAECE9-2922-E841-9971-F3539AF59BE4}"/>
              </a:ext>
            </a:extLst>
          </p:cNvPr>
          <p:cNvSpPr>
            <a:spLocks noGrp="1"/>
          </p:cNvSpPr>
          <p:nvPr>
            <p:ph type="title"/>
          </p:nvPr>
        </p:nvSpPr>
        <p:spPr/>
        <p:txBody>
          <a:bodyPr/>
          <a:lstStyle/>
          <a:p>
            <a:r>
              <a:rPr lang="en-US" dirty="0"/>
              <a:t>Changing Methodology</a:t>
            </a:r>
          </a:p>
        </p:txBody>
      </p:sp>
      <p:sp>
        <p:nvSpPr>
          <p:cNvPr id="4" name="Text Placeholder 3">
            <a:extLst>
              <a:ext uri="{FF2B5EF4-FFF2-40B4-BE49-F238E27FC236}">
                <a16:creationId xmlns:a16="http://schemas.microsoft.com/office/drawing/2014/main" id="{E37C8C36-43CE-934D-AE57-BF5EAECCCA2B}"/>
              </a:ext>
            </a:extLst>
          </p:cNvPr>
          <p:cNvSpPr>
            <a:spLocks noGrp="1"/>
          </p:cNvSpPr>
          <p:nvPr>
            <p:ph type="body" sz="half" idx="1"/>
          </p:nvPr>
        </p:nvSpPr>
        <p:spPr>
          <a:xfrm>
            <a:off x="952500" y="1899139"/>
            <a:ext cx="5549900" cy="8164836"/>
          </a:xfrm>
        </p:spPr>
        <p:txBody>
          <a:bodyPr>
            <a:normAutofit fontScale="92500" lnSpcReduction="20000"/>
          </a:bodyPr>
          <a:lstStyle/>
          <a:p>
            <a:r>
              <a:rPr lang="en-US" dirty="0"/>
              <a:t>If how you approached your argument originally is not working, change your approach.</a:t>
            </a:r>
          </a:p>
          <a:p>
            <a:r>
              <a:rPr lang="en-US" dirty="0"/>
              <a:t>Methodology can also be seen in research. If you are having trouble researching your topic, the problem lies within your methodology. Look at how you are researching your topic (what key words/phrases are you using?) and change it to find more of a relevant argument.</a:t>
            </a:r>
          </a:p>
          <a:p>
            <a:r>
              <a:rPr lang="en-US" dirty="0"/>
              <a:t>Methodology can also be changed in how you are analyzing and evaluating pieces of your argument. Instead of taking an explicit, direct approach towards your analysis and evaluation, use an implicit, indirect approach that allows for more of your thoughts and input to be showcased in your writing.</a:t>
            </a:r>
          </a:p>
        </p:txBody>
      </p:sp>
    </p:spTree>
    <p:extLst>
      <p:ext uri="{BB962C8B-B14F-4D97-AF65-F5344CB8AC3E}">
        <p14:creationId xmlns:p14="http://schemas.microsoft.com/office/powerpoint/2010/main" val="11468998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creen Shot 2020-03-11 at 8.11.19 AM.png" descr="Screen Shot 2020-03-11 at 8.11.19 AM.png">
            <a:extLst>
              <a:ext uri="{FF2B5EF4-FFF2-40B4-BE49-F238E27FC236}">
                <a16:creationId xmlns:a16="http://schemas.microsoft.com/office/drawing/2014/main" id="{7E21C376-49F6-D443-AB17-A8621C3B7C5B}"/>
              </a:ext>
            </a:extLst>
          </p:cNvPr>
          <p:cNvPicPr>
            <a:picLocks noChangeAspect="1"/>
          </p:cNvPicPr>
          <p:nvPr/>
        </p:nvPicPr>
        <p:blipFill>
          <a:blip r:embed="rId2"/>
          <a:stretch>
            <a:fillRect/>
          </a:stretch>
        </p:blipFill>
        <p:spPr>
          <a:xfrm>
            <a:off x="0" y="1401194"/>
            <a:ext cx="13004800" cy="8665712"/>
          </a:xfrm>
          <a:prstGeom prst="rect">
            <a:avLst/>
          </a:prstGeom>
          <a:ln w="12700">
            <a:miter lim="400000"/>
          </a:ln>
        </p:spPr>
      </p:pic>
      <p:pic>
        <p:nvPicPr>
          <p:cNvPr id="7" name="Picture Placeholder 6" descr="A close up of a sign&#10;&#10;Description automatically generated">
            <a:extLst>
              <a:ext uri="{FF2B5EF4-FFF2-40B4-BE49-F238E27FC236}">
                <a16:creationId xmlns:a16="http://schemas.microsoft.com/office/drawing/2014/main" id="{C97E55AB-8497-4A42-A554-B9CC3E1276E2}"/>
              </a:ext>
            </a:extLst>
          </p:cNvPr>
          <p:cNvPicPr>
            <a:picLocks noGrp="1" noChangeAspect="1"/>
          </p:cNvPicPr>
          <p:nvPr>
            <p:ph type="pic" idx="13"/>
          </p:nvPr>
        </p:nvPicPr>
        <p:blipFill rotWithShape="1">
          <a:blip r:embed="rId3">
            <a:extLst>
              <a:ext uri="{28A0092B-C50C-407E-A947-70E740481C1C}">
                <a14:useLocalDpi xmlns:a14="http://schemas.microsoft.com/office/drawing/2010/main" val="0"/>
              </a:ext>
            </a:extLst>
          </a:blip>
          <a:srcRect l="-60615" t="-40634" r="-20682" b="-41931"/>
          <a:stretch/>
        </p:blipFill>
        <p:spPr>
          <a:xfrm>
            <a:off x="4086225" y="1019908"/>
            <a:ext cx="9429750" cy="9495692"/>
          </a:xfrm>
        </p:spPr>
      </p:pic>
      <p:sp>
        <p:nvSpPr>
          <p:cNvPr id="3" name="Title 2">
            <a:extLst>
              <a:ext uri="{FF2B5EF4-FFF2-40B4-BE49-F238E27FC236}">
                <a16:creationId xmlns:a16="http://schemas.microsoft.com/office/drawing/2014/main" id="{341DB693-FFE6-BD4F-9272-2C0BB7D9FA28}"/>
              </a:ext>
            </a:extLst>
          </p:cNvPr>
          <p:cNvSpPr>
            <a:spLocks noGrp="1"/>
          </p:cNvSpPr>
          <p:nvPr>
            <p:ph type="title"/>
          </p:nvPr>
        </p:nvSpPr>
        <p:spPr/>
        <p:txBody>
          <a:bodyPr/>
          <a:lstStyle/>
          <a:p>
            <a:r>
              <a:rPr lang="en-US" dirty="0"/>
              <a:t>Combining Lenses</a:t>
            </a:r>
          </a:p>
        </p:txBody>
      </p:sp>
      <p:sp>
        <p:nvSpPr>
          <p:cNvPr id="4" name="Text Placeholder 3">
            <a:extLst>
              <a:ext uri="{FF2B5EF4-FFF2-40B4-BE49-F238E27FC236}">
                <a16:creationId xmlns:a16="http://schemas.microsoft.com/office/drawing/2014/main" id="{FA332ECF-DCDF-2547-9890-550F137876C7}"/>
              </a:ext>
            </a:extLst>
          </p:cNvPr>
          <p:cNvSpPr>
            <a:spLocks noGrp="1"/>
          </p:cNvSpPr>
          <p:nvPr>
            <p:ph type="body" sz="half" idx="1"/>
          </p:nvPr>
        </p:nvSpPr>
        <p:spPr>
          <a:xfrm>
            <a:off x="952500" y="2074985"/>
            <a:ext cx="5799992" cy="7991921"/>
          </a:xfrm>
        </p:spPr>
        <p:txBody>
          <a:bodyPr>
            <a:normAutofit fontScale="92500" lnSpcReduction="10000"/>
          </a:bodyPr>
          <a:lstStyle/>
          <a:p>
            <a:r>
              <a:rPr lang="en-US" dirty="0"/>
              <a:t>If you have two lenses that are similar in any aspect or crossover each other more than once, combine them.</a:t>
            </a:r>
          </a:p>
          <a:p>
            <a:r>
              <a:rPr lang="en-US" dirty="0"/>
              <a:t>By combining lenses you are not only saving word count, but increasing the information to be discussed, especially if they are similar.</a:t>
            </a:r>
          </a:p>
          <a:p>
            <a:r>
              <a:rPr lang="en-US" dirty="0"/>
              <a:t>e.g. In my paper, I originally had three lenses (physiology, psychology, and sociology); however, the argument in sociology greatly crossed over the psychology, so I used stronger argumentative pieces from sociology in place of a weak argument in psychology.</a:t>
            </a:r>
          </a:p>
        </p:txBody>
      </p:sp>
    </p:spTree>
    <p:extLst>
      <p:ext uri="{BB962C8B-B14F-4D97-AF65-F5344CB8AC3E}">
        <p14:creationId xmlns:p14="http://schemas.microsoft.com/office/powerpoint/2010/main" val="41821387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1266</TotalTime>
  <Words>696</Words>
  <Application>Microsoft Office PowerPoint</Application>
  <PresentationFormat>Custom</PresentationFormat>
  <Paragraphs>32</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Helvetica Light</vt:lpstr>
      <vt:lpstr>Helvetica Neue</vt:lpstr>
      <vt:lpstr>Helvetica Neue Light</vt:lpstr>
      <vt:lpstr>Helvetica Neue Medium</vt:lpstr>
      <vt:lpstr>Helvetica Neue Thin</vt:lpstr>
      <vt:lpstr>White</vt:lpstr>
      <vt:lpstr>Choosing Umbrella Reasons</vt:lpstr>
      <vt:lpstr>Umbrella = Vague</vt:lpstr>
      <vt:lpstr>Ladder = Similar</vt:lpstr>
      <vt:lpstr>Apples-Apples Umbrella</vt:lpstr>
      <vt:lpstr>Flow (like a river)</vt:lpstr>
      <vt:lpstr>Determining Experts</vt:lpstr>
      <vt:lpstr>Determining Argument</vt:lpstr>
      <vt:lpstr>Changing Methodology</vt:lpstr>
      <vt:lpstr>Combining Lenses</vt:lpstr>
      <vt:lpstr>Final Product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Choosing Umbrella Reasons</dc:title>
  <dc:creator>Crihfield Sandy</dc:creator>
  <cp:lastModifiedBy>Crihfield Sandy</cp:lastModifiedBy>
  <cp:revision>13</cp:revision>
  <dcterms:modified xsi:type="dcterms:W3CDTF">2020-11-30T21:31:24Z</dcterms:modified>
</cp:coreProperties>
</file>